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2" r:id="rId2"/>
    <p:sldId id="273" r:id="rId3"/>
    <p:sldId id="285" r:id="rId4"/>
    <p:sldId id="276" r:id="rId5"/>
    <p:sldId id="277" r:id="rId6"/>
    <p:sldId id="278" r:id="rId7"/>
    <p:sldId id="286" r:id="rId8"/>
    <p:sldId id="279" r:id="rId9"/>
    <p:sldId id="280" r:id="rId10"/>
    <p:sldId id="290" r:id="rId11"/>
  </p:sldIdLst>
  <p:sldSz cx="9144000" cy="5143500" type="screen16x9"/>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9963" autoAdjust="0"/>
  </p:normalViewPr>
  <p:slideViewPr>
    <p:cSldViewPr snapToGrid="0">
      <p:cViewPr varScale="1">
        <p:scale>
          <a:sx n="123" d="100"/>
          <a:sy n="123" d="100"/>
        </p:scale>
        <p:origin x="1212" y="108"/>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3042969"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978525" y="1"/>
            <a:ext cx="3042968"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42684"/>
            <a:ext cx="3042969"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defRPr sz="1200"/>
            </a:lvl1pPr>
          </a:lstStyle>
          <a:p>
            <a:pPr>
              <a:defRPr/>
            </a:pPr>
            <a:endParaRPr lang="en-US"/>
          </a:p>
        </p:txBody>
      </p:sp>
      <p:sp>
        <p:nvSpPr>
          <p:cNvPr id="122885" name="Rectangle 5"/>
          <p:cNvSpPr>
            <a:spLocks noGrp="1" noChangeArrowheads="1"/>
          </p:cNvSpPr>
          <p:nvPr>
            <p:ph type="sldNum" sz="quarter" idx="3"/>
          </p:nvPr>
        </p:nvSpPr>
        <p:spPr bwMode="auto">
          <a:xfrm>
            <a:off x="3978525" y="8842684"/>
            <a:ext cx="3042968"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3042969"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978525" y="1"/>
            <a:ext cx="3042968"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02472" y="4422145"/>
            <a:ext cx="5618157" cy="4188133"/>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42684"/>
            <a:ext cx="3042969"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defRPr sz="1200"/>
            </a:lvl1pPr>
          </a:lstStyle>
          <a:p>
            <a:pPr>
              <a:defRPr/>
            </a:pPr>
            <a:endParaRPr lang="en-US"/>
          </a:p>
        </p:txBody>
      </p:sp>
      <p:sp>
        <p:nvSpPr>
          <p:cNvPr id="121863" name="Rectangle 7"/>
          <p:cNvSpPr>
            <a:spLocks noGrp="1" noChangeArrowheads="1"/>
          </p:cNvSpPr>
          <p:nvPr>
            <p:ph type="sldNum" sz="quarter" idx="5"/>
          </p:nvPr>
        </p:nvSpPr>
        <p:spPr bwMode="auto">
          <a:xfrm>
            <a:off x="3978525" y="8842684"/>
            <a:ext cx="3042968"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test</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3</a:t>
            </a:fld>
            <a:endParaRPr lang="en-US"/>
          </a:p>
        </p:txBody>
      </p:sp>
    </p:spTree>
    <p:extLst>
      <p:ext uri="{BB962C8B-B14F-4D97-AF65-F5344CB8AC3E}">
        <p14:creationId xmlns:p14="http://schemas.microsoft.com/office/powerpoint/2010/main" val="186962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0512">
              <a:defRPr/>
            </a:pPr>
            <a:r>
              <a:rPr lang="en-US" sz="700" dirty="0">
                <a:solidFill>
                  <a:srgbClr val="1F497D"/>
                </a:solidFill>
                <a:latin typeface="Calibri" panose="020F0502020204030204" pitchFamily="34" charset="0"/>
                <a:ea typeface="Calibri" panose="020F0502020204030204" pitchFamily="34" charset="0"/>
              </a:rPr>
              <a:t>No longer including the compliance packet. Has not been an issue anymore.</a:t>
            </a:r>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240643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6</a:t>
            </a:fld>
            <a:endParaRPr lang="en-US"/>
          </a:p>
        </p:txBody>
      </p:sp>
    </p:spTree>
    <p:extLst>
      <p:ext uri="{BB962C8B-B14F-4D97-AF65-F5344CB8AC3E}">
        <p14:creationId xmlns:p14="http://schemas.microsoft.com/office/powerpoint/2010/main" val="3655507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mailto:texasinstruments@pegasuslogistics.com" TargetMode="External"/><Relationship Id="rId2" Type="http://schemas.openxmlformats.org/officeDocument/2006/relationships/hyperlink" Target="mailto:commandcenter@cargosignal.com"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mailto:commandcenter@cargosignal.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Texas Instruments Tracking Device Playbook</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a:xfrm>
            <a:off x="342900" y="2774158"/>
            <a:ext cx="8458200" cy="431303"/>
          </a:xfrm>
        </p:spPr>
        <p:txBody>
          <a:bodyPr/>
          <a:lstStyle/>
          <a:p>
            <a:pPr eaLnBrk="1" hangingPunct="1"/>
            <a:r>
              <a:rPr lang="en-US" dirty="0"/>
              <a:t>March 2024</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BFEB4C-C308-4489-887B-0C4B73CDFDD3}"/>
              </a:ext>
            </a:extLst>
          </p:cNvPr>
          <p:cNvSpPr>
            <a:spLocks noGrp="1"/>
          </p:cNvSpPr>
          <p:nvPr>
            <p:ph type="title"/>
          </p:nvPr>
        </p:nvSpPr>
        <p:spPr>
          <a:xfrm>
            <a:off x="185825" y="1960959"/>
            <a:ext cx="8458200" cy="610791"/>
          </a:xfrm>
        </p:spPr>
        <p:txBody>
          <a:bodyPr/>
          <a:lstStyle/>
          <a:p>
            <a:r>
              <a:rPr lang="en-US" dirty="0"/>
              <a:t>Thank You</a:t>
            </a:r>
          </a:p>
        </p:txBody>
      </p:sp>
    </p:spTree>
    <p:extLst>
      <p:ext uri="{BB962C8B-B14F-4D97-AF65-F5344CB8AC3E}">
        <p14:creationId xmlns:p14="http://schemas.microsoft.com/office/powerpoint/2010/main" val="222078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BFEB4C-C308-4489-887B-0C4B73CDFDD3}"/>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A179D21-746C-47D8-A9DA-84E343E41247}"/>
              </a:ext>
            </a:extLst>
          </p:cNvPr>
          <p:cNvSpPr>
            <a:spLocks noGrp="1"/>
          </p:cNvSpPr>
          <p:nvPr>
            <p:ph idx="1"/>
          </p:nvPr>
        </p:nvSpPr>
        <p:spPr>
          <a:xfrm>
            <a:off x="342897" y="646080"/>
            <a:ext cx="8467725" cy="3622245"/>
          </a:xfrm>
        </p:spPr>
        <p:txBody>
          <a:bodyPr/>
          <a:lstStyle/>
          <a:p>
            <a:r>
              <a:rPr lang="en-US" sz="1400" dirty="0"/>
              <a:t>Digital tracking devices provide real time visibility into TI shipments  </a:t>
            </a:r>
          </a:p>
          <a:p>
            <a:pPr lvl="1">
              <a:spcBef>
                <a:spcPts val="0"/>
              </a:spcBef>
            </a:pPr>
            <a:r>
              <a:rPr lang="en-US" sz="1200" dirty="0"/>
              <a:t>GPS location (within 50 feet)</a:t>
            </a:r>
          </a:p>
          <a:p>
            <a:pPr lvl="1">
              <a:spcBef>
                <a:spcPts val="0"/>
              </a:spcBef>
            </a:pPr>
            <a:r>
              <a:rPr lang="en-US" sz="1200" dirty="0"/>
              <a:t>Shock (&gt;15G)</a:t>
            </a:r>
          </a:p>
          <a:p>
            <a:pPr lvl="1">
              <a:spcBef>
                <a:spcPts val="0"/>
              </a:spcBef>
            </a:pPr>
            <a:r>
              <a:rPr lang="en-US" sz="1200" dirty="0"/>
              <a:t>Temperature</a:t>
            </a:r>
          </a:p>
          <a:p>
            <a:pPr lvl="1">
              <a:spcBef>
                <a:spcPts val="0"/>
              </a:spcBef>
            </a:pPr>
            <a:r>
              <a:rPr lang="en-US" sz="1200" dirty="0"/>
              <a:t>Humidity (&gt;75%)</a:t>
            </a:r>
          </a:p>
          <a:p>
            <a:pPr lvl="1">
              <a:spcBef>
                <a:spcPts val="0"/>
              </a:spcBef>
            </a:pPr>
            <a:r>
              <a:rPr lang="en-US" sz="1200" dirty="0"/>
              <a:t>Geofencing (defined per shipment)</a:t>
            </a:r>
          </a:p>
          <a:p>
            <a:pPr lvl="1">
              <a:spcBef>
                <a:spcPts val="0"/>
              </a:spcBef>
            </a:pPr>
            <a:r>
              <a:rPr lang="en-US" sz="1200" dirty="0"/>
              <a:t>Light (package breach)</a:t>
            </a:r>
          </a:p>
          <a:p>
            <a:r>
              <a:rPr lang="en-US" sz="1400" dirty="0"/>
              <a:t>This visibility allows TI to better manage our supply chain and reduce risk.</a:t>
            </a:r>
          </a:p>
          <a:p>
            <a:r>
              <a:rPr lang="en-US" sz="1400" dirty="0"/>
              <a:t>TI began using digital tracking devices in 2016.</a:t>
            </a:r>
          </a:p>
          <a:p>
            <a:pPr lvl="1"/>
            <a:r>
              <a:rPr lang="en-US" sz="1200" dirty="0"/>
              <a:t>Time and time again these devices have proven their worth by providing notifications that inevitably avoided material scrap and shipment damage.</a:t>
            </a:r>
          </a:p>
          <a:p>
            <a:r>
              <a:rPr lang="en-US" sz="1400" dirty="0"/>
              <a:t>TI currently requires tracking devices on all shipments of semiconductor manufacturing equipment with a value &gt; $250K traveling a distance greater than 50KM.</a:t>
            </a:r>
          </a:p>
          <a:p>
            <a:pPr lvl="1"/>
            <a:r>
              <a:rPr lang="en-US" sz="1200" dirty="0"/>
              <a:t>Value is determined as total shipment value.</a:t>
            </a:r>
          </a:p>
          <a:p>
            <a:pPr lvl="2"/>
            <a:r>
              <a:rPr lang="en-US" sz="1200" dirty="0"/>
              <a:t>Example: Shipment of a single tool &gt;$250K requires one tracking device</a:t>
            </a:r>
          </a:p>
          <a:p>
            <a:pPr lvl="2"/>
            <a:r>
              <a:rPr lang="en-US" sz="1200" dirty="0"/>
              <a:t>Example: Combined shipment of three tools with individual values of $100K requires one tracking device. </a:t>
            </a:r>
          </a:p>
          <a:p>
            <a:endParaRPr lang="en-US" sz="1400" dirty="0"/>
          </a:p>
          <a:p>
            <a:endParaRPr lang="en-US" sz="1400" dirty="0"/>
          </a:p>
          <a:p>
            <a:endParaRPr lang="en-US" dirty="0"/>
          </a:p>
        </p:txBody>
      </p:sp>
      <p:sp>
        <p:nvSpPr>
          <p:cNvPr id="4" name="Slide Number Placeholder 3">
            <a:extLst>
              <a:ext uri="{FF2B5EF4-FFF2-40B4-BE49-F238E27FC236}">
                <a16:creationId xmlns:a16="http://schemas.microsoft.com/office/drawing/2014/main" id="{53A4CAAA-8B08-4C2A-BC06-E0CD1C2C0BB2}"/>
              </a:ext>
            </a:extLst>
          </p:cNvPr>
          <p:cNvSpPr>
            <a:spLocks noGrp="1"/>
          </p:cNvSpPr>
          <p:nvPr>
            <p:ph type="sldNum" sz="quarter" idx="10"/>
          </p:nvPr>
        </p:nvSpPr>
        <p:spPr/>
        <p:txBody>
          <a:bodyPr/>
          <a:lstStyle/>
          <a:p>
            <a:pPr>
              <a:defRPr/>
            </a:pPr>
            <a:fld id="{03BA23CF-AA30-4A18-B744-605C3E9DBF07}" type="slidenum">
              <a:rPr lang="en-US" smtClean="0"/>
              <a:pPr>
                <a:defRPr/>
              </a:pPr>
              <a:t>2</a:t>
            </a:fld>
            <a:endParaRPr lang="en-US"/>
          </a:p>
        </p:txBody>
      </p:sp>
      <p:grpSp>
        <p:nvGrpSpPr>
          <p:cNvPr id="12" name="Group 11">
            <a:extLst>
              <a:ext uri="{FF2B5EF4-FFF2-40B4-BE49-F238E27FC236}">
                <a16:creationId xmlns:a16="http://schemas.microsoft.com/office/drawing/2014/main" id="{606116CD-2819-4F2E-B084-96CA4ADC8FF9}"/>
              </a:ext>
            </a:extLst>
          </p:cNvPr>
          <p:cNvGrpSpPr/>
          <p:nvPr/>
        </p:nvGrpSpPr>
        <p:grpSpPr>
          <a:xfrm>
            <a:off x="6883054" y="107163"/>
            <a:ext cx="2107477" cy="1828800"/>
            <a:chOff x="406400" y="1831789"/>
            <a:chExt cx="3155950" cy="2738631"/>
          </a:xfrm>
        </p:grpSpPr>
        <p:pic>
          <p:nvPicPr>
            <p:cNvPr id="13" name="Picture 2">
              <a:extLst>
                <a:ext uri="{FF2B5EF4-FFF2-40B4-BE49-F238E27FC236}">
                  <a16:creationId xmlns:a16="http://schemas.microsoft.com/office/drawing/2014/main" id="{70D5F016-CC5F-4BDE-BB28-6529AC04CA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1831789"/>
              <a:ext cx="3155950" cy="273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a:extLst>
                <a:ext uri="{FF2B5EF4-FFF2-40B4-BE49-F238E27FC236}">
                  <a16:creationId xmlns:a16="http://schemas.microsoft.com/office/drawing/2014/main" id="{E5055CC6-6E33-490C-A853-7CE10BE0F211}"/>
                </a:ext>
              </a:extLst>
            </p:cNvPr>
            <p:cNvCxnSpPr/>
            <p:nvPr/>
          </p:nvCxnSpPr>
          <p:spPr>
            <a:xfrm flipH="1">
              <a:off x="698111" y="1956781"/>
              <a:ext cx="1961660" cy="23846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0A301E-2BDB-4251-A152-DCADC1EAAE08}"/>
                </a:ext>
              </a:extLst>
            </p:cNvPr>
            <p:cNvCxnSpPr/>
            <p:nvPr/>
          </p:nvCxnSpPr>
          <p:spPr>
            <a:xfrm flipV="1">
              <a:off x="1342948" y="2099366"/>
              <a:ext cx="1857163" cy="24710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631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BFEB4C-C308-4489-887B-0C4B73CDFDD3}"/>
              </a:ext>
            </a:extLst>
          </p:cNvPr>
          <p:cNvSpPr>
            <a:spLocks noGrp="1"/>
          </p:cNvSpPr>
          <p:nvPr>
            <p:ph type="title"/>
          </p:nvPr>
        </p:nvSpPr>
        <p:spPr/>
        <p:txBody>
          <a:bodyPr/>
          <a:lstStyle/>
          <a:p>
            <a:r>
              <a:rPr lang="en-US" dirty="0"/>
              <a:t>Introduction </a:t>
            </a:r>
            <a:r>
              <a:rPr lang="en-US" dirty="0" err="1"/>
              <a:t>Cont</a:t>
            </a:r>
            <a:endParaRPr lang="en-US" dirty="0"/>
          </a:p>
        </p:txBody>
      </p:sp>
      <p:sp>
        <p:nvSpPr>
          <p:cNvPr id="6" name="Content Placeholder 5">
            <a:extLst>
              <a:ext uri="{FF2B5EF4-FFF2-40B4-BE49-F238E27FC236}">
                <a16:creationId xmlns:a16="http://schemas.microsoft.com/office/drawing/2014/main" id="{AA179D21-746C-47D8-A9DA-84E343E41247}"/>
              </a:ext>
            </a:extLst>
          </p:cNvPr>
          <p:cNvSpPr>
            <a:spLocks noGrp="1"/>
          </p:cNvSpPr>
          <p:nvPr>
            <p:ph idx="1"/>
          </p:nvPr>
        </p:nvSpPr>
        <p:spPr>
          <a:xfrm>
            <a:off x="342897" y="646080"/>
            <a:ext cx="8467725" cy="3622245"/>
          </a:xfrm>
        </p:spPr>
        <p:txBody>
          <a:bodyPr/>
          <a:lstStyle/>
          <a:p>
            <a:r>
              <a:rPr lang="en-US" sz="1400" dirty="0"/>
              <a:t>Tracking devices are attached on the exterior of crates</a:t>
            </a:r>
          </a:p>
          <a:p>
            <a:pPr lvl="1"/>
            <a:r>
              <a:rPr lang="en-US" sz="1000" dirty="0"/>
              <a:t>Having devices visible has driven better handling of our cargo</a:t>
            </a:r>
          </a:p>
          <a:p>
            <a:r>
              <a:rPr lang="en-US" sz="1400" dirty="0"/>
              <a:t>Automatic alerts are sent to subscribers and can be adjusted</a:t>
            </a:r>
          </a:p>
          <a:p>
            <a:pPr lvl="1"/>
            <a:r>
              <a:rPr lang="en-US" sz="1200" dirty="0"/>
              <a:t>Parameters can be adjusted</a:t>
            </a:r>
          </a:p>
          <a:p>
            <a:pPr lvl="1"/>
            <a:r>
              <a:rPr lang="en-US" sz="1200" dirty="0"/>
              <a:t>Notification frequency can be adjusted (standard is 15 min)</a:t>
            </a:r>
          </a:p>
          <a:p>
            <a:pPr lvl="1"/>
            <a:r>
              <a:rPr lang="en-US" sz="1200" dirty="0"/>
              <a:t>Subscribers can be added at any time</a:t>
            </a:r>
          </a:p>
          <a:p>
            <a:pPr lvl="2"/>
            <a:r>
              <a:rPr lang="en-US" sz="1100" dirty="0"/>
              <a:t>Single Sign On is being explored with TI IT</a:t>
            </a:r>
          </a:p>
          <a:p>
            <a:r>
              <a:rPr lang="en-US" sz="1400" dirty="0"/>
              <a:t>We use System Loco HGD4 which has an alkaline battery</a:t>
            </a:r>
          </a:p>
          <a:p>
            <a:r>
              <a:rPr lang="en-US" sz="1400" dirty="0"/>
              <a:t>In 2020 we began using tracking devices for precious metal reclaim shipments</a:t>
            </a:r>
          </a:p>
          <a:p>
            <a:r>
              <a:rPr lang="en-US" sz="1400" dirty="0"/>
              <a:t>Tracking devices may soon be used for high value raw material and semi-finished goods shipments</a:t>
            </a:r>
          </a:p>
          <a:p>
            <a:pPr lvl="1"/>
            <a:r>
              <a:rPr lang="en-US" sz="1200" dirty="0"/>
              <a:t>Tracking devices have been used to monitor temperature on Mold Compound shipments since 2016</a:t>
            </a:r>
          </a:p>
          <a:p>
            <a:r>
              <a:rPr lang="en-US" sz="1400" dirty="0"/>
              <a:t>TI Capital Accounting is exploring the use of tracking devices on installed assets</a:t>
            </a:r>
          </a:p>
          <a:p>
            <a:endParaRPr lang="en-US" sz="1400" dirty="0"/>
          </a:p>
          <a:p>
            <a:endParaRPr lang="en-US" dirty="0"/>
          </a:p>
        </p:txBody>
      </p:sp>
      <p:sp>
        <p:nvSpPr>
          <p:cNvPr id="4" name="Slide Number Placeholder 3">
            <a:extLst>
              <a:ext uri="{FF2B5EF4-FFF2-40B4-BE49-F238E27FC236}">
                <a16:creationId xmlns:a16="http://schemas.microsoft.com/office/drawing/2014/main" id="{53A4CAAA-8B08-4C2A-BC06-E0CD1C2C0BB2}"/>
              </a:ext>
            </a:extLst>
          </p:cNvPr>
          <p:cNvSpPr>
            <a:spLocks noGrp="1"/>
          </p:cNvSpPr>
          <p:nvPr>
            <p:ph type="sldNum" sz="quarter" idx="10"/>
          </p:nvPr>
        </p:nvSpPr>
        <p:spPr/>
        <p:txBody>
          <a:bodyPr/>
          <a:lstStyle/>
          <a:p>
            <a:pPr>
              <a:defRPr/>
            </a:pPr>
            <a:fld id="{03BA23CF-AA30-4A18-B744-605C3E9DBF07}" type="slidenum">
              <a:rPr lang="en-US" smtClean="0"/>
              <a:pPr>
                <a:defRPr/>
              </a:pPr>
              <a:t>3</a:t>
            </a:fld>
            <a:endParaRPr lang="en-US"/>
          </a:p>
        </p:txBody>
      </p:sp>
      <p:pic>
        <p:nvPicPr>
          <p:cNvPr id="14" name="Picture 13">
            <a:extLst>
              <a:ext uri="{FF2B5EF4-FFF2-40B4-BE49-F238E27FC236}">
                <a16:creationId xmlns:a16="http://schemas.microsoft.com/office/drawing/2014/main" id="{C2CC17FE-423B-4B21-BC44-FD9651060969}"/>
              </a:ext>
            </a:extLst>
          </p:cNvPr>
          <p:cNvPicPr>
            <a:picLocks noChangeAspect="1"/>
          </p:cNvPicPr>
          <p:nvPr/>
        </p:nvPicPr>
        <p:blipFill>
          <a:blip r:embed="rId3"/>
          <a:stretch>
            <a:fillRect/>
          </a:stretch>
        </p:blipFill>
        <p:spPr>
          <a:xfrm>
            <a:off x="6080679" y="153485"/>
            <a:ext cx="2667616" cy="1386557"/>
          </a:xfrm>
          <a:prstGeom prst="rect">
            <a:avLst/>
          </a:prstGeom>
        </p:spPr>
      </p:pic>
      <p:sp>
        <p:nvSpPr>
          <p:cNvPr id="10" name="Title 4">
            <a:extLst>
              <a:ext uri="{FF2B5EF4-FFF2-40B4-BE49-F238E27FC236}">
                <a16:creationId xmlns:a16="http://schemas.microsoft.com/office/drawing/2014/main" id="{ADD5040A-EB92-409C-AB29-AC97AD33450C}"/>
              </a:ext>
            </a:extLst>
          </p:cNvPr>
          <p:cNvSpPr txBox="1">
            <a:spLocks/>
          </p:cNvSpPr>
          <p:nvPr/>
        </p:nvSpPr>
        <p:spPr bwMode="auto">
          <a:xfrm>
            <a:off x="6132766" y="235307"/>
            <a:ext cx="534737" cy="205760"/>
          </a:xfrm>
          <a:prstGeom prst="rect">
            <a:avLst/>
          </a:prstGeom>
          <a:noFill/>
          <a:ln w="9525">
            <a:solidFill>
              <a:schemeClr val="accent1"/>
            </a:solid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sz="1000" kern="0" dirty="0">
                <a:solidFill>
                  <a:srgbClr val="0070C0"/>
                </a:solidFill>
              </a:rPr>
              <a:t>HGD4 </a:t>
            </a:r>
          </a:p>
        </p:txBody>
      </p:sp>
      <p:pic>
        <p:nvPicPr>
          <p:cNvPr id="8" name="Picture 7">
            <a:extLst>
              <a:ext uri="{FF2B5EF4-FFF2-40B4-BE49-F238E27FC236}">
                <a16:creationId xmlns:a16="http://schemas.microsoft.com/office/drawing/2014/main" id="{888E2053-D1BC-4BBC-A286-6FD3050F9F42}"/>
              </a:ext>
            </a:extLst>
          </p:cNvPr>
          <p:cNvPicPr>
            <a:picLocks noChangeAspect="1"/>
          </p:cNvPicPr>
          <p:nvPr/>
        </p:nvPicPr>
        <p:blipFill>
          <a:blip r:embed="rId4"/>
          <a:stretch>
            <a:fillRect/>
          </a:stretch>
        </p:blipFill>
        <p:spPr>
          <a:xfrm>
            <a:off x="7568111" y="1256871"/>
            <a:ext cx="990600" cy="571500"/>
          </a:xfrm>
          <a:prstGeom prst="rect">
            <a:avLst/>
          </a:prstGeom>
        </p:spPr>
      </p:pic>
    </p:spTree>
    <p:extLst>
      <p:ext uri="{BB962C8B-B14F-4D97-AF65-F5344CB8AC3E}">
        <p14:creationId xmlns:p14="http://schemas.microsoft.com/office/powerpoint/2010/main" val="39268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BFEB4C-C308-4489-887B-0C4B73CDFDD3}"/>
              </a:ext>
            </a:extLst>
          </p:cNvPr>
          <p:cNvSpPr>
            <a:spLocks noGrp="1"/>
          </p:cNvSpPr>
          <p:nvPr>
            <p:ph type="title"/>
          </p:nvPr>
        </p:nvSpPr>
        <p:spPr/>
        <p:txBody>
          <a:bodyPr/>
          <a:lstStyle/>
          <a:p>
            <a:r>
              <a:rPr lang="en-US" dirty="0"/>
              <a:t>Process</a:t>
            </a:r>
          </a:p>
        </p:txBody>
      </p:sp>
      <p:sp>
        <p:nvSpPr>
          <p:cNvPr id="6" name="Content Placeholder 5">
            <a:extLst>
              <a:ext uri="{FF2B5EF4-FFF2-40B4-BE49-F238E27FC236}">
                <a16:creationId xmlns:a16="http://schemas.microsoft.com/office/drawing/2014/main" id="{AA179D21-746C-47D8-A9DA-84E343E41247}"/>
              </a:ext>
            </a:extLst>
          </p:cNvPr>
          <p:cNvSpPr>
            <a:spLocks noGrp="1"/>
          </p:cNvSpPr>
          <p:nvPr>
            <p:ph idx="1"/>
          </p:nvPr>
        </p:nvSpPr>
        <p:spPr>
          <a:xfrm>
            <a:off x="342898" y="646080"/>
            <a:ext cx="5119884" cy="3622245"/>
          </a:xfrm>
        </p:spPr>
        <p:txBody>
          <a:bodyPr/>
          <a:lstStyle/>
          <a:p>
            <a:pPr marL="342900" lvl="0" indent="-342900">
              <a:buFont typeface="+mj-lt"/>
              <a:buAutoNum type="arabicPeriod"/>
            </a:pPr>
            <a:r>
              <a:rPr lang="en-US" sz="1400" dirty="0"/>
              <a:t>Shipper contacts the TI Routing Center to book shipment:</a:t>
            </a:r>
          </a:p>
          <a:p>
            <a:pPr lvl="2"/>
            <a:r>
              <a:rPr lang="en-US" sz="1100" dirty="0"/>
              <a:t>Email : texasinstruments@pegasuslogistics.com </a:t>
            </a:r>
          </a:p>
          <a:p>
            <a:pPr lvl="2"/>
            <a:r>
              <a:rPr lang="en-US" sz="1100" dirty="0"/>
              <a:t>Phone: +1-800 854 3364 </a:t>
            </a:r>
          </a:p>
          <a:p>
            <a:pPr lvl="1"/>
            <a:r>
              <a:rPr lang="en-US" sz="1200" dirty="0"/>
              <a:t>In addition to providing booking instructions and shipping guidelines the TI Routing Center provides a Tracking Device Order Form.</a:t>
            </a:r>
          </a:p>
          <a:p>
            <a:pPr lvl="2"/>
            <a:r>
              <a:rPr lang="en-US" sz="1100" dirty="0"/>
              <a:t>Fields in grey will be filled in by the TI Routing Center</a:t>
            </a:r>
          </a:p>
          <a:p>
            <a:pPr lvl="2"/>
            <a:r>
              <a:rPr lang="en-US" sz="1100" dirty="0"/>
              <a:t>Fields in yellow must be completed by the Shipper</a:t>
            </a:r>
          </a:p>
          <a:p>
            <a:pPr lvl="2"/>
            <a:r>
              <a:rPr lang="en-US" sz="1100" dirty="0"/>
              <a:t>Fields in tan will be filled in by TI’s tracking devices provider (Cargo Signal)</a:t>
            </a:r>
          </a:p>
          <a:p>
            <a:pPr marL="342900" indent="-342900">
              <a:buFont typeface="+mj-lt"/>
              <a:buAutoNum type="arabicPeriod"/>
            </a:pPr>
            <a:r>
              <a:rPr lang="en-US" sz="1400" dirty="0"/>
              <a:t>Shipper completes the form and emails it to </a:t>
            </a:r>
            <a:r>
              <a:rPr lang="en-US" sz="1400" dirty="0">
                <a:hlinkClick r:id="rId2"/>
              </a:rPr>
              <a:t>commandcenter@cargosignal.com</a:t>
            </a:r>
            <a:r>
              <a:rPr lang="en-US" sz="1400" dirty="0"/>
              <a:t> &amp; </a:t>
            </a:r>
            <a:r>
              <a:rPr lang="en-US" sz="1400" dirty="0">
                <a:hlinkClick r:id="rId3"/>
              </a:rPr>
              <a:t>texasinstruments@pegasuslogistics.com</a:t>
            </a:r>
            <a:r>
              <a:rPr lang="en-US" sz="1400" dirty="0"/>
              <a:t> </a:t>
            </a:r>
            <a:endParaRPr lang="en-US" sz="1200" dirty="0"/>
          </a:p>
          <a:p>
            <a:pPr lvl="1"/>
            <a:r>
              <a:rPr lang="en-US" sz="1200" dirty="0">
                <a:solidFill>
                  <a:srgbClr val="000000"/>
                </a:solidFill>
              </a:rPr>
              <a:t>Tracking devices must be ordered a minimum of 10 days before shipping date.</a:t>
            </a:r>
          </a:p>
        </p:txBody>
      </p:sp>
      <p:sp>
        <p:nvSpPr>
          <p:cNvPr id="4" name="Slide Number Placeholder 3">
            <a:extLst>
              <a:ext uri="{FF2B5EF4-FFF2-40B4-BE49-F238E27FC236}">
                <a16:creationId xmlns:a16="http://schemas.microsoft.com/office/drawing/2014/main" id="{53A4CAAA-8B08-4C2A-BC06-E0CD1C2C0BB2}"/>
              </a:ext>
            </a:extLst>
          </p:cNvPr>
          <p:cNvSpPr>
            <a:spLocks noGrp="1"/>
          </p:cNvSpPr>
          <p:nvPr>
            <p:ph type="sldNum" sz="quarter" idx="10"/>
          </p:nvPr>
        </p:nvSpPr>
        <p:spPr/>
        <p:txBody>
          <a:bodyPr/>
          <a:lstStyle/>
          <a:p>
            <a:pPr>
              <a:defRPr/>
            </a:pPr>
            <a:fld id="{03BA23CF-AA30-4A18-B744-605C3E9DBF07}" type="slidenum">
              <a:rPr lang="en-US" smtClean="0"/>
              <a:pPr>
                <a:defRPr/>
              </a:pPr>
              <a:t>4</a:t>
            </a:fld>
            <a:endParaRPr lang="en-US"/>
          </a:p>
        </p:txBody>
      </p:sp>
      <p:pic>
        <p:nvPicPr>
          <p:cNvPr id="3" name="Picture 2">
            <a:extLst>
              <a:ext uri="{FF2B5EF4-FFF2-40B4-BE49-F238E27FC236}">
                <a16:creationId xmlns:a16="http://schemas.microsoft.com/office/drawing/2014/main" id="{D6260F01-F950-406A-9625-86A266DBC72A}"/>
              </a:ext>
            </a:extLst>
          </p:cNvPr>
          <p:cNvPicPr>
            <a:picLocks noChangeAspect="1"/>
          </p:cNvPicPr>
          <p:nvPr/>
        </p:nvPicPr>
        <p:blipFill>
          <a:blip r:embed="rId4"/>
          <a:stretch>
            <a:fillRect/>
          </a:stretch>
        </p:blipFill>
        <p:spPr>
          <a:xfrm>
            <a:off x="5469771" y="646080"/>
            <a:ext cx="3495398" cy="3832487"/>
          </a:xfrm>
          <a:prstGeom prst="rect">
            <a:avLst/>
          </a:prstGeom>
        </p:spPr>
      </p:pic>
    </p:spTree>
    <p:extLst>
      <p:ext uri="{BB962C8B-B14F-4D97-AF65-F5344CB8AC3E}">
        <p14:creationId xmlns:p14="http://schemas.microsoft.com/office/powerpoint/2010/main" val="82294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BFEB4C-C308-4489-887B-0C4B73CDFDD3}"/>
              </a:ext>
            </a:extLst>
          </p:cNvPr>
          <p:cNvSpPr>
            <a:spLocks noGrp="1"/>
          </p:cNvSpPr>
          <p:nvPr>
            <p:ph type="title"/>
          </p:nvPr>
        </p:nvSpPr>
        <p:spPr/>
        <p:txBody>
          <a:bodyPr/>
          <a:lstStyle/>
          <a:p>
            <a:r>
              <a:rPr lang="en-US" dirty="0"/>
              <a:t>Process Cont.</a:t>
            </a:r>
          </a:p>
        </p:txBody>
      </p:sp>
      <p:sp>
        <p:nvSpPr>
          <p:cNvPr id="6" name="Content Placeholder 5">
            <a:extLst>
              <a:ext uri="{FF2B5EF4-FFF2-40B4-BE49-F238E27FC236}">
                <a16:creationId xmlns:a16="http://schemas.microsoft.com/office/drawing/2014/main" id="{AA179D21-746C-47D8-A9DA-84E343E41247}"/>
              </a:ext>
            </a:extLst>
          </p:cNvPr>
          <p:cNvSpPr>
            <a:spLocks noGrp="1"/>
          </p:cNvSpPr>
          <p:nvPr>
            <p:ph idx="1"/>
          </p:nvPr>
        </p:nvSpPr>
        <p:spPr>
          <a:xfrm>
            <a:off x="342898" y="646080"/>
            <a:ext cx="4791984" cy="3622245"/>
          </a:xfrm>
        </p:spPr>
        <p:txBody>
          <a:bodyPr/>
          <a:lstStyle/>
          <a:p>
            <a:pPr marL="342900" indent="-342900">
              <a:buFont typeface="+mj-lt"/>
              <a:buAutoNum type="arabicPeriod" startAt="3"/>
            </a:pPr>
            <a:r>
              <a:rPr lang="en-US" sz="1400" dirty="0"/>
              <a:t>Cargo Signal will send a reply email confirming order:</a:t>
            </a:r>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r>
              <a:rPr lang="en-US" sz="1400" dirty="0"/>
              <a:t>When device is shipped a second email will be sent by Cargo Signal:</a:t>
            </a:r>
          </a:p>
          <a:p>
            <a:pPr lvl="1"/>
            <a:r>
              <a:rPr lang="en-US" sz="1200" dirty="0"/>
              <a:t>FedEx tracking information</a:t>
            </a:r>
          </a:p>
          <a:p>
            <a:pPr lvl="1"/>
            <a:r>
              <a:rPr lang="en-US" sz="1200" dirty="0"/>
              <a:t>Device activation instructions</a:t>
            </a:r>
          </a:p>
          <a:p>
            <a:pPr lvl="1"/>
            <a:r>
              <a:rPr lang="en-US" sz="1200" dirty="0"/>
              <a:t>Device installation instructions</a:t>
            </a:r>
          </a:p>
          <a:p>
            <a:pPr lvl="1"/>
            <a:r>
              <a:rPr lang="en-US" sz="1200" dirty="0">
                <a:solidFill>
                  <a:srgbClr val="000000"/>
                </a:solidFill>
              </a:rPr>
              <a:t>Shipments to China will also receive CIQ information</a:t>
            </a:r>
            <a:endParaRPr lang="en-US" sz="1200" dirty="0"/>
          </a:p>
          <a:p>
            <a:pPr marL="632539" lvl="1" indent="-342900">
              <a:buFont typeface="+mj-lt"/>
              <a:buAutoNum type="arabicPeriod" startAt="3"/>
            </a:pPr>
            <a:endParaRPr lang="en-US" sz="1200" dirty="0"/>
          </a:p>
          <a:p>
            <a:pPr marL="342900" indent="-342900">
              <a:buFont typeface="+mj-lt"/>
              <a:buAutoNum type="arabicPeriod" startAt="3"/>
            </a:pPr>
            <a:r>
              <a:rPr lang="en-US" sz="1400" dirty="0"/>
              <a:t>Tracking device will arrive 5 days prior to cargo shipment </a:t>
            </a:r>
          </a:p>
        </p:txBody>
      </p:sp>
      <p:sp>
        <p:nvSpPr>
          <p:cNvPr id="4" name="Slide Number Placeholder 3">
            <a:extLst>
              <a:ext uri="{FF2B5EF4-FFF2-40B4-BE49-F238E27FC236}">
                <a16:creationId xmlns:a16="http://schemas.microsoft.com/office/drawing/2014/main" id="{53A4CAAA-8B08-4C2A-BC06-E0CD1C2C0BB2}"/>
              </a:ext>
            </a:extLst>
          </p:cNvPr>
          <p:cNvSpPr>
            <a:spLocks noGrp="1"/>
          </p:cNvSpPr>
          <p:nvPr>
            <p:ph type="sldNum" sz="quarter" idx="10"/>
          </p:nvPr>
        </p:nvSpPr>
        <p:spPr/>
        <p:txBody>
          <a:bodyPr/>
          <a:lstStyle/>
          <a:p>
            <a:pPr>
              <a:defRPr/>
            </a:pPr>
            <a:fld id="{03BA23CF-AA30-4A18-B744-605C3E9DBF07}" type="slidenum">
              <a:rPr lang="en-US" smtClean="0"/>
              <a:pPr>
                <a:defRPr/>
              </a:pPr>
              <a:t>5</a:t>
            </a:fld>
            <a:endParaRPr lang="en-US"/>
          </a:p>
        </p:txBody>
      </p:sp>
      <p:pic>
        <p:nvPicPr>
          <p:cNvPr id="2" name="Picture 1">
            <a:extLst>
              <a:ext uri="{FF2B5EF4-FFF2-40B4-BE49-F238E27FC236}">
                <a16:creationId xmlns:a16="http://schemas.microsoft.com/office/drawing/2014/main" id="{3F0AF084-0857-4D1E-823E-403894064A43}"/>
              </a:ext>
            </a:extLst>
          </p:cNvPr>
          <p:cNvPicPr>
            <a:picLocks noChangeAspect="1"/>
          </p:cNvPicPr>
          <p:nvPr/>
        </p:nvPicPr>
        <p:blipFill>
          <a:blip r:embed="rId3"/>
          <a:stretch>
            <a:fillRect/>
          </a:stretch>
        </p:blipFill>
        <p:spPr>
          <a:xfrm>
            <a:off x="5134882" y="107163"/>
            <a:ext cx="3777343" cy="1439773"/>
          </a:xfrm>
          <a:prstGeom prst="rect">
            <a:avLst/>
          </a:prstGeom>
          <a:ln>
            <a:solidFill>
              <a:schemeClr val="accent1"/>
            </a:solidFill>
          </a:ln>
        </p:spPr>
      </p:pic>
      <p:sp>
        <p:nvSpPr>
          <p:cNvPr id="10" name="Rectangle 9">
            <a:extLst>
              <a:ext uri="{FF2B5EF4-FFF2-40B4-BE49-F238E27FC236}">
                <a16:creationId xmlns:a16="http://schemas.microsoft.com/office/drawing/2014/main" id="{0FEBE2DE-B487-4347-9E35-751E4A0A224A}"/>
              </a:ext>
            </a:extLst>
          </p:cNvPr>
          <p:cNvSpPr/>
          <p:nvPr/>
        </p:nvSpPr>
        <p:spPr>
          <a:xfrm>
            <a:off x="342898" y="3697310"/>
            <a:ext cx="7540714" cy="498598"/>
          </a:xfrm>
          <a:prstGeom prst="rect">
            <a:avLst/>
          </a:prstGeom>
        </p:spPr>
        <p:txBody>
          <a:bodyPr wrap="square">
            <a:spAutoFit/>
          </a:bodyPr>
          <a:lstStyle/>
          <a:p>
            <a:pPr marL="478763" lvl="1" indent="-194416">
              <a:spcBef>
                <a:spcPct val="20000"/>
              </a:spcBef>
              <a:buFontTx/>
              <a:buChar char="–"/>
            </a:pPr>
            <a:r>
              <a:rPr lang="en-US" sz="1200" kern="0" dirty="0">
                <a:solidFill>
                  <a:srgbClr val="000000"/>
                </a:solidFill>
                <a:latin typeface="Arial"/>
              </a:rPr>
              <a:t>The above can only be achieved </a:t>
            </a:r>
            <a:r>
              <a:rPr lang="en-US" sz="1200" kern="0" dirty="0">
                <a:latin typeface="Arial"/>
              </a:rPr>
              <a:t>if the tracking device is ordered 10 days before cargo shipment</a:t>
            </a:r>
          </a:p>
          <a:p>
            <a:pPr marL="478763" lvl="1" indent="-194416">
              <a:spcBef>
                <a:spcPct val="20000"/>
              </a:spcBef>
              <a:buFontTx/>
              <a:buChar char="–"/>
            </a:pPr>
            <a:r>
              <a:rPr lang="en-US" sz="1200" kern="0" dirty="0">
                <a:solidFill>
                  <a:srgbClr val="000000"/>
                </a:solidFill>
                <a:latin typeface="Arial"/>
              </a:rPr>
              <a:t>HGD4 is a non-rechargeable battery operated device</a:t>
            </a:r>
            <a:endParaRPr lang="en-US" sz="1100" kern="0" dirty="0">
              <a:solidFill>
                <a:srgbClr val="0070C0"/>
              </a:solidFill>
              <a:latin typeface="Arial"/>
            </a:endParaRPr>
          </a:p>
        </p:txBody>
      </p:sp>
      <p:pic>
        <p:nvPicPr>
          <p:cNvPr id="8" name="Picture 7">
            <a:extLst>
              <a:ext uri="{FF2B5EF4-FFF2-40B4-BE49-F238E27FC236}">
                <a16:creationId xmlns:a16="http://schemas.microsoft.com/office/drawing/2014/main" id="{E8A0C36F-685B-42DC-92E3-253BF81D5532}"/>
              </a:ext>
            </a:extLst>
          </p:cNvPr>
          <p:cNvPicPr>
            <a:picLocks noChangeAspect="1"/>
          </p:cNvPicPr>
          <p:nvPr/>
        </p:nvPicPr>
        <p:blipFill>
          <a:blip r:embed="rId4"/>
          <a:stretch>
            <a:fillRect/>
          </a:stretch>
        </p:blipFill>
        <p:spPr>
          <a:xfrm>
            <a:off x="5134882" y="1627813"/>
            <a:ext cx="2972539" cy="1968752"/>
          </a:xfrm>
          <a:prstGeom prst="rect">
            <a:avLst/>
          </a:prstGeom>
        </p:spPr>
      </p:pic>
    </p:spTree>
    <p:extLst>
      <p:ext uri="{BB962C8B-B14F-4D97-AF65-F5344CB8AC3E}">
        <p14:creationId xmlns:p14="http://schemas.microsoft.com/office/powerpoint/2010/main" val="212252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A179D21-746C-47D8-A9DA-84E343E41247}"/>
              </a:ext>
            </a:extLst>
          </p:cNvPr>
          <p:cNvSpPr>
            <a:spLocks noGrp="1"/>
          </p:cNvSpPr>
          <p:nvPr>
            <p:ph idx="1"/>
          </p:nvPr>
        </p:nvSpPr>
        <p:spPr>
          <a:xfrm>
            <a:off x="113837" y="502653"/>
            <a:ext cx="9067595" cy="4319611"/>
          </a:xfrm>
        </p:spPr>
        <p:txBody>
          <a:bodyPr/>
          <a:lstStyle/>
          <a:p>
            <a:pPr marL="342900" indent="-342900">
              <a:buFont typeface="+mj-lt"/>
              <a:buAutoNum type="arabicPeriod" startAt="6"/>
            </a:pPr>
            <a:r>
              <a:rPr lang="en-US" sz="1400" dirty="0"/>
              <a:t>Shipper attaches the tracking device using the bracket and screws provided </a:t>
            </a:r>
          </a:p>
          <a:p>
            <a:pPr lvl="1"/>
            <a:r>
              <a:rPr lang="en-US" sz="1200" dirty="0">
                <a:solidFill>
                  <a:srgbClr val="000000"/>
                </a:solidFill>
              </a:rPr>
              <a:t>Tracking device should be attached to the crate containing the tool main body</a:t>
            </a:r>
          </a:p>
          <a:p>
            <a:pPr marL="342900" indent="-342900">
              <a:buFont typeface="+mj-lt"/>
              <a:buAutoNum type="arabicPeriod" startAt="6"/>
            </a:pPr>
            <a:r>
              <a:rPr lang="en-US" sz="1400" dirty="0"/>
              <a:t>Shipper will contact </a:t>
            </a:r>
            <a:r>
              <a:rPr lang="en-US" sz="1400" dirty="0">
                <a:hlinkClick r:id="rId3"/>
              </a:rPr>
              <a:t>commandcenter@cargosignal.com</a:t>
            </a:r>
            <a:r>
              <a:rPr lang="en-US" sz="1400" dirty="0"/>
              <a:t> 24hrs before</a:t>
            </a:r>
            <a:br>
              <a:rPr lang="en-US" sz="1400" dirty="0"/>
            </a:br>
            <a:r>
              <a:rPr lang="en-US" sz="1400" dirty="0"/>
              <a:t> shipment to conduct a device connection test</a:t>
            </a:r>
          </a:p>
          <a:p>
            <a:pPr lvl="1"/>
            <a:r>
              <a:rPr lang="en-US" sz="1200" dirty="0"/>
              <a:t>Device HGD4 model (using alkaline battery) must push the button to activate before shipment</a:t>
            </a:r>
          </a:p>
          <a:p>
            <a:pPr lvl="2">
              <a:buFont typeface="Arial" panose="020B0604020202020204" pitchFamily="34" charset="0"/>
              <a:buChar char="•"/>
            </a:pPr>
            <a:r>
              <a:rPr lang="en-US" sz="1200" dirty="0"/>
              <a:t>The device is not rechargeable. Once activated, it cannot be shut down or deactivated. </a:t>
            </a:r>
          </a:p>
          <a:p>
            <a:pPr lvl="1"/>
            <a:r>
              <a:rPr lang="en-US" sz="1200" dirty="0"/>
              <a:t>Connection test is to ensure communication link is optimal and that the device serial number is tied to that specific shipment</a:t>
            </a:r>
          </a:p>
          <a:p>
            <a:pPr marL="342900" lvl="0" indent="-342900">
              <a:buFont typeface="+mj-lt"/>
              <a:buAutoNum type="arabicPeriod" startAt="6"/>
            </a:pPr>
            <a:r>
              <a:rPr lang="en-US" sz="1400" dirty="0"/>
              <a:t>Shipper ensures shipping paperwork is in order</a:t>
            </a:r>
          </a:p>
          <a:p>
            <a:pPr lvl="1"/>
            <a:r>
              <a:rPr lang="en-US" sz="1200" dirty="0"/>
              <a:t>Important notes:</a:t>
            </a:r>
          </a:p>
          <a:p>
            <a:pPr lvl="2"/>
            <a:r>
              <a:rPr lang="en-US" sz="1200" dirty="0"/>
              <a:t>Most countries require some level of permitting/approval to use these devices</a:t>
            </a:r>
          </a:p>
          <a:p>
            <a:pPr lvl="1"/>
            <a:r>
              <a:rPr lang="en-US" sz="1200" dirty="0"/>
              <a:t>TI and Cargo Signal have successfully used these devices on thousands of shipments across the globe.</a:t>
            </a:r>
          </a:p>
          <a:p>
            <a:pPr lvl="2"/>
            <a:r>
              <a:rPr lang="en-US" sz="1200" dirty="0"/>
              <a:t>Any questions regarding permitting, declaration, etc. should be directed to </a:t>
            </a:r>
            <a:r>
              <a:rPr lang="en-US" sz="1200" dirty="0">
                <a:hlinkClick r:id="rId3"/>
              </a:rPr>
              <a:t>commandcenter@cargosignal.com</a:t>
            </a:r>
            <a:endParaRPr lang="en-US" sz="1200" dirty="0"/>
          </a:p>
          <a:p>
            <a:pPr lvl="2"/>
            <a:r>
              <a:rPr lang="en-US" sz="1200" dirty="0"/>
              <a:t>Cargo Signal has offices in Asia and US and provide support 24/7  </a:t>
            </a:r>
          </a:p>
          <a:p>
            <a:pPr lvl="3"/>
            <a:r>
              <a:rPr lang="en-US" sz="1200" dirty="0"/>
              <a:t>Common concerns: Airline approvals, China CIQ requirements</a:t>
            </a:r>
          </a:p>
          <a:p>
            <a:pPr lvl="4"/>
            <a:r>
              <a:rPr lang="en-US" sz="1200" dirty="0"/>
              <a:t>Cargo Signal maintains a library of all documents and approvals needed to ensure smooth shipping.</a:t>
            </a:r>
          </a:p>
          <a:p>
            <a:pPr lvl="2"/>
            <a:r>
              <a:rPr lang="en-US" sz="1200" dirty="0"/>
              <a:t>First time shippers have historically needed additional support from Cargo Signal and or TI however subsequent shipments have been very easy.  Shippers are encouraged to leverage Cargo Signal’s expertise as much as they need to.</a:t>
            </a:r>
          </a:p>
        </p:txBody>
      </p:sp>
      <p:sp>
        <p:nvSpPr>
          <p:cNvPr id="4" name="Slide Number Placeholder 3">
            <a:extLst>
              <a:ext uri="{FF2B5EF4-FFF2-40B4-BE49-F238E27FC236}">
                <a16:creationId xmlns:a16="http://schemas.microsoft.com/office/drawing/2014/main" id="{53A4CAAA-8B08-4C2A-BC06-E0CD1C2C0BB2}"/>
              </a:ext>
            </a:extLst>
          </p:cNvPr>
          <p:cNvSpPr>
            <a:spLocks noGrp="1"/>
          </p:cNvSpPr>
          <p:nvPr>
            <p:ph type="sldNum" sz="quarter" idx="10"/>
          </p:nvPr>
        </p:nvSpPr>
        <p:spPr/>
        <p:txBody>
          <a:bodyPr/>
          <a:lstStyle/>
          <a:p>
            <a:pPr>
              <a:defRPr/>
            </a:pPr>
            <a:fld id="{03BA23CF-AA30-4A18-B744-605C3E9DBF07}" type="slidenum">
              <a:rPr lang="en-US" smtClean="0"/>
              <a:pPr>
                <a:defRPr/>
              </a:pPr>
              <a:t>6</a:t>
            </a:fld>
            <a:endParaRPr lang="en-US" dirty="0"/>
          </a:p>
        </p:txBody>
      </p:sp>
      <p:sp>
        <p:nvSpPr>
          <p:cNvPr id="11" name="Title 4">
            <a:extLst>
              <a:ext uri="{FF2B5EF4-FFF2-40B4-BE49-F238E27FC236}">
                <a16:creationId xmlns:a16="http://schemas.microsoft.com/office/drawing/2014/main" id="{7B58979F-A529-4424-9594-0CB01BEDB1DB}"/>
              </a:ext>
            </a:extLst>
          </p:cNvPr>
          <p:cNvSpPr>
            <a:spLocks noGrp="1"/>
          </p:cNvSpPr>
          <p:nvPr>
            <p:ph type="title"/>
          </p:nvPr>
        </p:nvSpPr>
        <p:spPr>
          <a:xfrm>
            <a:off x="231775" y="107163"/>
            <a:ext cx="8458200" cy="610791"/>
          </a:xfrm>
        </p:spPr>
        <p:txBody>
          <a:bodyPr/>
          <a:lstStyle/>
          <a:p>
            <a:r>
              <a:rPr lang="en-US" dirty="0"/>
              <a:t>Process Cont.</a:t>
            </a:r>
          </a:p>
        </p:txBody>
      </p:sp>
      <p:pic>
        <p:nvPicPr>
          <p:cNvPr id="1027" name="Picture 9" descr="cid:image001.png@01DA5355.053536B0">
            <a:extLst>
              <a:ext uri="{FF2B5EF4-FFF2-40B4-BE49-F238E27FC236}">
                <a16:creationId xmlns:a16="http://schemas.microsoft.com/office/drawing/2014/main" id="{6EBCDFBF-47B7-4F63-B8EB-0C009CC49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722" y="107164"/>
            <a:ext cx="1821981" cy="160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45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BFEB4C-C308-4489-887B-0C4B73CDFDD3}"/>
              </a:ext>
            </a:extLst>
          </p:cNvPr>
          <p:cNvSpPr>
            <a:spLocks noGrp="1"/>
          </p:cNvSpPr>
          <p:nvPr>
            <p:ph type="title"/>
          </p:nvPr>
        </p:nvSpPr>
        <p:spPr/>
        <p:txBody>
          <a:bodyPr/>
          <a:lstStyle/>
          <a:p>
            <a:r>
              <a:rPr lang="en-US" dirty="0"/>
              <a:t>Process Cont.</a:t>
            </a:r>
          </a:p>
        </p:txBody>
      </p:sp>
      <p:sp>
        <p:nvSpPr>
          <p:cNvPr id="6" name="Content Placeholder 5">
            <a:extLst>
              <a:ext uri="{FF2B5EF4-FFF2-40B4-BE49-F238E27FC236}">
                <a16:creationId xmlns:a16="http://schemas.microsoft.com/office/drawing/2014/main" id="{AA179D21-746C-47D8-A9DA-84E343E41247}"/>
              </a:ext>
            </a:extLst>
          </p:cNvPr>
          <p:cNvSpPr>
            <a:spLocks noGrp="1"/>
          </p:cNvSpPr>
          <p:nvPr>
            <p:ph idx="1"/>
          </p:nvPr>
        </p:nvSpPr>
        <p:spPr>
          <a:xfrm>
            <a:off x="342898" y="646080"/>
            <a:ext cx="8716748" cy="3622245"/>
          </a:xfrm>
        </p:spPr>
        <p:txBody>
          <a:bodyPr/>
          <a:lstStyle/>
          <a:p>
            <a:pPr marL="342900" lvl="0" indent="-342900">
              <a:buFont typeface="+mj-lt"/>
              <a:buAutoNum type="arabicPeriod" startAt="9"/>
            </a:pPr>
            <a:r>
              <a:rPr lang="en-US" sz="1400" dirty="0">
                <a:solidFill>
                  <a:srgbClr val="000000"/>
                </a:solidFill>
              </a:rPr>
              <a:t>TI’s freight forwarder picks up shipment</a:t>
            </a:r>
          </a:p>
          <a:p>
            <a:pPr marL="342900" lvl="0" indent="-342900">
              <a:buFont typeface="+mj-lt"/>
              <a:buAutoNum type="arabicPeriod" startAt="9"/>
            </a:pPr>
            <a:endParaRPr lang="en-US" sz="1400" dirty="0">
              <a:solidFill>
                <a:srgbClr val="000000"/>
              </a:solidFill>
            </a:endParaRPr>
          </a:p>
          <a:p>
            <a:pPr marL="342900" lvl="0" indent="-342900">
              <a:buFont typeface="+mj-lt"/>
              <a:buAutoNum type="arabicPeriod" startAt="9"/>
            </a:pPr>
            <a:r>
              <a:rPr lang="en-US" sz="1400" dirty="0">
                <a:solidFill>
                  <a:srgbClr val="000000"/>
                </a:solidFill>
              </a:rPr>
              <a:t>Shipment is delivered to TI destination (unloaded on TI dock)</a:t>
            </a:r>
          </a:p>
          <a:p>
            <a:pPr marL="342900" lvl="0" indent="-342900">
              <a:buFont typeface="+mj-lt"/>
              <a:buAutoNum type="arabicPeriod" startAt="9"/>
            </a:pPr>
            <a:endParaRPr lang="en-US" sz="1400" dirty="0">
              <a:solidFill>
                <a:srgbClr val="000000"/>
              </a:solidFill>
            </a:endParaRPr>
          </a:p>
          <a:p>
            <a:pPr marL="342900" lvl="0" indent="-342900">
              <a:buFont typeface="+mj-lt"/>
              <a:buAutoNum type="arabicPeriod" startAt="9"/>
            </a:pPr>
            <a:r>
              <a:rPr lang="en-US" sz="1400" dirty="0"/>
              <a:t>TI receiving team removes tracking device from crate</a:t>
            </a:r>
          </a:p>
          <a:p>
            <a:pPr marL="342900" lvl="0" indent="-342900">
              <a:buFont typeface="+mj-lt"/>
              <a:buAutoNum type="arabicPeriod" startAt="9"/>
            </a:pPr>
            <a:endParaRPr lang="en-US" sz="1400" dirty="0"/>
          </a:p>
          <a:p>
            <a:pPr marL="342900" lvl="0" indent="-342900">
              <a:buFont typeface="+mj-lt"/>
              <a:buAutoNum type="arabicPeriod" startAt="9"/>
            </a:pPr>
            <a:r>
              <a:rPr lang="en-US" sz="1400" dirty="0"/>
              <a:t>The HDG4 model (which has an alkaline battery) is a disposable device and does not need to be returned to the Command Center</a:t>
            </a:r>
          </a:p>
          <a:p>
            <a:pPr marL="0" lvl="0" indent="0">
              <a:buNone/>
            </a:pPr>
            <a:endParaRPr lang="en-US" sz="1400" dirty="0">
              <a:solidFill>
                <a:srgbClr val="000000"/>
              </a:solidFill>
            </a:endParaRPr>
          </a:p>
        </p:txBody>
      </p:sp>
      <p:sp>
        <p:nvSpPr>
          <p:cNvPr id="4" name="Slide Number Placeholder 3">
            <a:extLst>
              <a:ext uri="{FF2B5EF4-FFF2-40B4-BE49-F238E27FC236}">
                <a16:creationId xmlns:a16="http://schemas.microsoft.com/office/drawing/2014/main" id="{53A4CAAA-8B08-4C2A-BC06-E0CD1C2C0BB2}"/>
              </a:ext>
            </a:extLst>
          </p:cNvPr>
          <p:cNvSpPr>
            <a:spLocks noGrp="1"/>
          </p:cNvSpPr>
          <p:nvPr>
            <p:ph type="sldNum" sz="quarter" idx="10"/>
          </p:nvPr>
        </p:nvSpPr>
        <p:spPr/>
        <p:txBody>
          <a:bodyPr/>
          <a:lstStyle/>
          <a:p>
            <a:pPr>
              <a:defRPr/>
            </a:pPr>
            <a:fld id="{03BA23CF-AA30-4A18-B744-605C3E9DBF07}" type="slidenum">
              <a:rPr lang="en-US" smtClean="0"/>
              <a:pPr>
                <a:defRPr/>
              </a:pPr>
              <a:t>7</a:t>
            </a:fld>
            <a:endParaRPr lang="en-US"/>
          </a:p>
        </p:txBody>
      </p:sp>
    </p:spTree>
    <p:extLst>
      <p:ext uri="{BB962C8B-B14F-4D97-AF65-F5344CB8AC3E}">
        <p14:creationId xmlns:p14="http://schemas.microsoft.com/office/powerpoint/2010/main" val="187259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BFEB4C-C308-4489-887B-0C4B73CDFDD3}"/>
              </a:ext>
            </a:extLst>
          </p:cNvPr>
          <p:cNvSpPr>
            <a:spLocks noGrp="1"/>
          </p:cNvSpPr>
          <p:nvPr>
            <p:ph type="title"/>
          </p:nvPr>
        </p:nvSpPr>
        <p:spPr/>
        <p:txBody>
          <a:bodyPr/>
          <a:lstStyle/>
          <a:p>
            <a:r>
              <a:rPr lang="en-US" dirty="0"/>
              <a:t>Bulk Shipping Process</a:t>
            </a:r>
          </a:p>
        </p:txBody>
      </p:sp>
      <p:sp>
        <p:nvSpPr>
          <p:cNvPr id="6" name="Content Placeholder 5">
            <a:extLst>
              <a:ext uri="{FF2B5EF4-FFF2-40B4-BE49-F238E27FC236}">
                <a16:creationId xmlns:a16="http://schemas.microsoft.com/office/drawing/2014/main" id="{AA179D21-746C-47D8-A9DA-84E343E41247}"/>
              </a:ext>
            </a:extLst>
          </p:cNvPr>
          <p:cNvSpPr>
            <a:spLocks noGrp="1"/>
          </p:cNvSpPr>
          <p:nvPr>
            <p:ph idx="1"/>
          </p:nvPr>
        </p:nvSpPr>
        <p:spPr>
          <a:xfrm>
            <a:off x="213626" y="878375"/>
            <a:ext cx="8716748" cy="2379560"/>
          </a:xfrm>
        </p:spPr>
        <p:txBody>
          <a:bodyPr/>
          <a:lstStyle/>
          <a:p>
            <a:pPr marL="342900" indent="-342900">
              <a:buFont typeface="+mj-lt"/>
              <a:buAutoNum type="arabicPeriod"/>
            </a:pPr>
            <a:r>
              <a:rPr lang="en-US" sz="1400" dirty="0"/>
              <a:t>For shippers with &gt;10 shipments in a one month period devices can be ordered in bulk</a:t>
            </a:r>
          </a:p>
          <a:p>
            <a:pPr marL="342900" indent="-342900">
              <a:buFont typeface="+mj-lt"/>
              <a:buAutoNum type="arabicPeriod"/>
            </a:pPr>
            <a:r>
              <a:rPr lang="en-US" sz="1400" dirty="0"/>
              <a:t>Bulk orders must be approved by TI personnel</a:t>
            </a:r>
          </a:p>
          <a:p>
            <a:pPr marL="342900" indent="-342900">
              <a:buFont typeface="+mj-lt"/>
              <a:buAutoNum type="arabicPeriod"/>
            </a:pPr>
            <a:r>
              <a:rPr lang="en-US" sz="1400" dirty="0"/>
              <a:t>The ordering process remains the same however the bulk quantity must be specified</a:t>
            </a:r>
          </a:p>
          <a:p>
            <a:pPr marL="342900" indent="-342900">
              <a:buFont typeface="+mj-lt"/>
              <a:buAutoNum type="arabicPeriod"/>
            </a:pPr>
            <a:r>
              <a:rPr lang="en-US" sz="1400" dirty="0"/>
              <a:t>Upon attaching a device to a shipment, shipper must contact Cargo Signal and provide the TI PO number, SO and the device ID number it was attached to</a:t>
            </a:r>
          </a:p>
          <a:p>
            <a:pPr marL="284347" lvl="1" indent="0">
              <a:buNone/>
            </a:pPr>
            <a:endParaRPr lang="en-US" sz="1200" dirty="0"/>
          </a:p>
        </p:txBody>
      </p:sp>
      <p:sp>
        <p:nvSpPr>
          <p:cNvPr id="4" name="Slide Number Placeholder 3">
            <a:extLst>
              <a:ext uri="{FF2B5EF4-FFF2-40B4-BE49-F238E27FC236}">
                <a16:creationId xmlns:a16="http://schemas.microsoft.com/office/drawing/2014/main" id="{53A4CAAA-8B08-4C2A-BC06-E0CD1C2C0BB2}"/>
              </a:ext>
            </a:extLst>
          </p:cNvPr>
          <p:cNvSpPr>
            <a:spLocks noGrp="1"/>
          </p:cNvSpPr>
          <p:nvPr>
            <p:ph type="sldNum" sz="quarter" idx="10"/>
          </p:nvPr>
        </p:nvSpPr>
        <p:spPr/>
        <p:txBody>
          <a:bodyPr/>
          <a:lstStyle/>
          <a:p>
            <a:pPr>
              <a:defRPr/>
            </a:pPr>
            <a:fld id="{03BA23CF-AA30-4A18-B744-605C3E9DBF07}" type="slidenum">
              <a:rPr lang="en-US" smtClean="0"/>
              <a:pPr>
                <a:defRPr/>
              </a:pPr>
              <a:t>8</a:t>
            </a:fld>
            <a:endParaRPr lang="en-US"/>
          </a:p>
        </p:txBody>
      </p:sp>
    </p:spTree>
    <p:extLst>
      <p:ext uri="{BB962C8B-B14F-4D97-AF65-F5344CB8AC3E}">
        <p14:creationId xmlns:p14="http://schemas.microsoft.com/office/powerpoint/2010/main" val="80921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BFEB4C-C308-4489-887B-0C4B73CDFDD3}"/>
              </a:ext>
            </a:extLst>
          </p:cNvPr>
          <p:cNvSpPr>
            <a:spLocks noGrp="1"/>
          </p:cNvSpPr>
          <p:nvPr>
            <p:ph type="title"/>
          </p:nvPr>
        </p:nvSpPr>
        <p:spPr/>
        <p:txBody>
          <a:bodyPr/>
          <a:lstStyle/>
          <a:p>
            <a:r>
              <a:rPr lang="en-US" dirty="0"/>
              <a:t>Shipments to China</a:t>
            </a:r>
          </a:p>
        </p:txBody>
      </p:sp>
      <p:sp>
        <p:nvSpPr>
          <p:cNvPr id="6" name="Content Placeholder 5">
            <a:extLst>
              <a:ext uri="{FF2B5EF4-FFF2-40B4-BE49-F238E27FC236}">
                <a16:creationId xmlns:a16="http://schemas.microsoft.com/office/drawing/2014/main" id="{AA179D21-746C-47D8-A9DA-84E343E41247}"/>
              </a:ext>
            </a:extLst>
          </p:cNvPr>
          <p:cNvSpPr>
            <a:spLocks noGrp="1"/>
          </p:cNvSpPr>
          <p:nvPr>
            <p:ph idx="1"/>
          </p:nvPr>
        </p:nvSpPr>
        <p:spPr>
          <a:xfrm>
            <a:off x="342898" y="646080"/>
            <a:ext cx="8716748" cy="3622245"/>
          </a:xfrm>
        </p:spPr>
        <p:txBody>
          <a:bodyPr/>
          <a:lstStyle/>
          <a:p>
            <a:r>
              <a:rPr lang="en-US" sz="1400" dirty="0"/>
              <a:t>Shipping tracking devices into TI bonded zone in China requires additional effort</a:t>
            </a:r>
          </a:p>
          <a:p>
            <a:pPr lvl="1"/>
            <a:r>
              <a:rPr lang="en-US" sz="1200" dirty="0">
                <a:solidFill>
                  <a:srgbClr val="000000"/>
                </a:solidFill>
              </a:rPr>
              <a:t>As of 4Q20 devices must be declared with a “CIQ” form</a:t>
            </a:r>
          </a:p>
          <a:p>
            <a:pPr lvl="1"/>
            <a:endParaRPr lang="en-US" sz="1200" dirty="0">
              <a:solidFill>
                <a:srgbClr val="000000"/>
              </a:solidFill>
            </a:endParaRPr>
          </a:p>
          <a:p>
            <a:pPr lvl="1"/>
            <a:endParaRPr lang="en-US" sz="1200" dirty="0">
              <a:solidFill>
                <a:srgbClr val="000000"/>
              </a:solidFill>
            </a:endParaRPr>
          </a:p>
          <a:p>
            <a:pPr lvl="1"/>
            <a:endParaRPr lang="en-US" sz="1200" dirty="0">
              <a:solidFill>
                <a:srgbClr val="000000"/>
              </a:solidFill>
            </a:endParaRPr>
          </a:p>
          <a:p>
            <a:pPr lvl="1"/>
            <a:endParaRPr lang="en-US" sz="1200" dirty="0">
              <a:solidFill>
                <a:srgbClr val="000000"/>
              </a:solidFill>
            </a:endParaRPr>
          </a:p>
          <a:p>
            <a:pPr lvl="1"/>
            <a:r>
              <a:rPr lang="en-US" sz="1200" dirty="0">
                <a:solidFill>
                  <a:srgbClr val="000000"/>
                </a:solidFill>
              </a:rPr>
              <a:t>Devices must be declared as “equipment” </a:t>
            </a:r>
          </a:p>
          <a:p>
            <a:pPr lvl="1"/>
            <a:r>
              <a:rPr lang="en-US" sz="1200" dirty="0">
                <a:solidFill>
                  <a:srgbClr val="000000"/>
                </a:solidFill>
              </a:rPr>
              <a:t>Equipment must be classified as new or used</a:t>
            </a:r>
          </a:p>
          <a:p>
            <a:pPr lvl="2"/>
            <a:r>
              <a:rPr lang="en-US" sz="1100" dirty="0">
                <a:solidFill>
                  <a:srgbClr val="000000"/>
                </a:solidFill>
              </a:rPr>
              <a:t>Used devices require customs inspection </a:t>
            </a:r>
          </a:p>
          <a:p>
            <a:pPr lvl="3"/>
            <a:r>
              <a:rPr lang="en-US" sz="1100" dirty="0">
                <a:solidFill>
                  <a:srgbClr val="000000"/>
                </a:solidFill>
              </a:rPr>
              <a:t>Inspection adds 1-2 days to transit time</a:t>
            </a:r>
          </a:p>
          <a:p>
            <a:pPr lvl="2"/>
            <a:r>
              <a:rPr lang="en-US" sz="1100" dirty="0">
                <a:solidFill>
                  <a:srgbClr val="000000"/>
                </a:solidFill>
              </a:rPr>
              <a:t>New devices are inspected 6-8% of the time</a:t>
            </a:r>
          </a:p>
          <a:p>
            <a:pPr lvl="1"/>
            <a:r>
              <a:rPr lang="en-US" sz="1200" dirty="0">
                <a:solidFill>
                  <a:srgbClr val="000000"/>
                </a:solidFill>
              </a:rPr>
              <a:t>Lithium battery must be certified by the Shanghai Research Institute of Chemical Industry</a:t>
            </a:r>
          </a:p>
          <a:p>
            <a:r>
              <a:rPr lang="en-US" sz="1400" dirty="0"/>
              <a:t>Returning devices from TI must also follow a specific process</a:t>
            </a:r>
          </a:p>
          <a:p>
            <a:pPr lvl="1"/>
            <a:r>
              <a:rPr lang="en-US" sz="1200" dirty="0"/>
              <a:t>Process has been developed by TICD team</a:t>
            </a:r>
          </a:p>
        </p:txBody>
      </p:sp>
      <p:sp>
        <p:nvSpPr>
          <p:cNvPr id="4" name="Slide Number Placeholder 3">
            <a:extLst>
              <a:ext uri="{FF2B5EF4-FFF2-40B4-BE49-F238E27FC236}">
                <a16:creationId xmlns:a16="http://schemas.microsoft.com/office/drawing/2014/main" id="{53A4CAAA-8B08-4C2A-BC06-E0CD1C2C0BB2}"/>
              </a:ext>
            </a:extLst>
          </p:cNvPr>
          <p:cNvSpPr>
            <a:spLocks noGrp="1"/>
          </p:cNvSpPr>
          <p:nvPr>
            <p:ph type="sldNum" sz="quarter" idx="10"/>
          </p:nvPr>
        </p:nvSpPr>
        <p:spPr/>
        <p:txBody>
          <a:bodyPr/>
          <a:lstStyle/>
          <a:p>
            <a:pPr>
              <a:defRPr/>
            </a:pPr>
            <a:fld id="{03BA23CF-AA30-4A18-B744-605C3E9DBF07}" type="slidenum">
              <a:rPr lang="en-US" smtClean="0"/>
              <a:pPr>
                <a:defRPr/>
              </a:pPr>
              <a:t>9</a:t>
            </a:fld>
            <a:endParaRPr lang="en-US"/>
          </a:p>
        </p:txBody>
      </p:sp>
      <p:pic>
        <p:nvPicPr>
          <p:cNvPr id="2" name="Picture 1">
            <a:extLst>
              <a:ext uri="{FF2B5EF4-FFF2-40B4-BE49-F238E27FC236}">
                <a16:creationId xmlns:a16="http://schemas.microsoft.com/office/drawing/2014/main" id="{ABCB2A65-27B6-47B1-8276-FAA5AF3F2CA4}"/>
              </a:ext>
            </a:extLst>
          </p:cNvPr>
          <p:cNvPicPr>
            <a:picLocks noChangeAspect="1"/>
          </p:cNvPicPr>
          <p:nvPr/>
        </p:nvPicPr>
        <p:blipFill>
          <a:blip r:embed="rId2"/>
          <a:stretch>
            <a:fillRect/>
          </a:stretch>
        </p:blipFill>
        <p:spPr>
          <a:xfrm>
            <a:off x="901932" y="1050030"/>
            <a:ext cx="5215840" cy="1063825"/>
          </a:xfrm>
          <a:prstGeom prst="rect">
            <a:avLst/>
          </a:prstGeom>
        </p:spPr>
      </p:pic>
    </p:spTree>
    <p:extLst>
      <p:ext uri="{BB962C8B-B14F-4D97-AF65-F5344CB8AC3E}">
        <p14:creationId xmlns:p14="http://schemas.microsoft.com/office/powerpoint/2010/main" val="162575269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Selective Disclosure</Template>
  <TotalTime>29293</TotalTime>
  <Words>957</Words>
  <Application>Microsoft Office PowerPoint</Application>
  <PresentationFormat>On-screen Show (16:9)</PresentationFormat>
  <Paragraphs>114</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FinalPowerpoint</vt:lpstr>
      <vt:lpstr>Texas Instruments Tracking Device Playbook</vt:lpstr>
      <vt:lpstr>Introduction</vt:lpstr>
      <vt:lpstr>Introduction Cont</vt:lpstr>
      <vt:lpstr>Process</vt:lpstr>
      <vt:lpstr>Process Cont.</vt:lpstr>
      <vt:lpstr>Process Cont.</vt:lpstr>
      <vt:lpstr>Process Cont.</vt:lpstr>
      <vt:lpstr>Bulk Shipping Process</vt:lpstr>
      <vt:lpstr>Shipments to China</vt:lpstr>
      <vt:lpstr>Thank You</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Instruments Tracking Device Playbook</dc:title>
  <dc:creator>Rogers, Shawn</dc:creator>
  <cp:keywords>Selective Disclosure</cp:keywords>
  <cp:lastModifiedBy>Castillo, Mary Grace</cp:lastModifiedBy>
  <cp:revision>116</cp:revision>
  <cp:lastPrinted>2023-12-13T21:00:30Z</cp:lastPrinted>
  <dcterms:created xsi:type="dcterms:W3CDTF">2021-09-28T07:54:07Z</dcterms:created>
  <dcterms:modified xsi:type="dcterms:W3CDTF">2024-03-27T15:36:26Z</dcterms:modified>
</cp:coreProperties>
</file>